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400" r:id="rId2"/>
    <p:sldId id="439" r:id="rId3"/>
    <p:sldId id="442" r:id="rId4"/>
    <p:sldId id="443" r:id="rId5"/>
    <p:sldId id="444" r:id="rId6"/>
    <p:sldId id="445" r:id="rId7"/>
    <p:sldId id="446" r:id="rId8"/>
    <p:sldId id="440" r:id="rId9"/>
    <p:sldId id="441" r:id="rId10"/>
    <p:sldId id="434" r:id="rId11"/>
    <p:sldId id="431" r:id="rId12"/>
    <p:sldId id="438" r:id="rId13"/>
    <p:sldId id="432" r:id="rId14"/>
    <p:sldId id="428" r:id="rId15"/>
    <p:sldId id="427" r:id="rId16"/>
    <p:sldId id="383" r:id="rId17"/>
  </p:sldIdLst>
  <p:sldSz cx="9144000" cy="6858000" type="screen4x3"/>
  <p:notesSz cx="69850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917"/>
    <a:srgbClr val="FDEADB"/>
    <a:srgbClr val="FFFFFF"/>
    <a:srgbClr val="FF00FF"/>
    <a:srgbClr val="0000FF"/>
    <a:srgbClr val="E7E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74" autoAdjust="0"/>
    <p:restoredTop sz="95487" autoAdjust="0"/>
  </p:normalViewPr>
  <p:slideViewPr>
    <p:cSldViewPr>
      <p:cViewPr varScale="1">
        <p:scale>
          <a:sx n="91" d="100"/>
          <a:sy n="91" d="100"/>
        </p:scale>
        <p:origin x="1344" y="5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57CF-07C0-44E5-B2C9-A19E017A5567}" type="datetimeFigureOut">
              <a:rPr lang="en-US" smtClean="0"/>
              <a:pPr/>
              <a:t>6/21/2017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63518-50D3-4C58-AAA3-666F5AD4CD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71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76B88-B7CB-419D-9A2A-D98DD1D2ED4D}" type="datetimeFigureOut">
              <a:rPr lang="en-US" smtClean="0"/>
              <a:pPr/>
              <a:t>6/21/2017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FF6630-EEF8-43E8-B1B5-138C0291D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87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6630-EEF8-43E8-B1B5-138C0291D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0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1575" y="696913"/>
            <a:ext cx="4641850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6630-EEF8-43E8-B1B5-138C0291D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76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1575" y="696913"/>
            <a:ext cx="4641850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6630-EEF8-43E8-B1B5-138C0291D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05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1575" y="696913"/>
            <a:ext cx="4641850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6630-EEF8-43E8-B1B5-138C0291D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47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1575" y="696913"/>
            <a:ext cx="4641850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6630-EEF8-43E8-B1B5-138C0291D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06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1575" y="696913"/>
            <a:ext cx="4641850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6630-EEF8-43E8-B1B5-138C0291D9F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4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1575" y="696913"/>
            <a:ext cx="4641850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6630-EEF8-43E8-B1B5-138C0291D9F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53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F6630-EEF8-43E8-B1B5-138C0291D9F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89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Rectangle 11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91580" y="1947268"/>
            <a:ext cx="7772400" cy="14817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/>
          <a:lstStyle>
            <a:lvl1pPr>
              <a:spcBef>
                <a:spcPct val="20000"/>
              </a:spcBef>
              <a:buClr>
                <a:srgbClr val="DA1F3D"/>
              </a:buClr>
              <a:defRPr lang="en-US" altLang="en-US" sz="5400" b="1" dirty="0">
                <a:ln w="1143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altLang="en-US" dirty="0"/>
              <a:t>Title of </a:t>
            </a:r>
            <a:r>
              <a:rPr lang="en-US" altLang="en-US"/>
              <a:t>the </a:t>
            </a:r>
            <a:r>
              <a:rPr lang="en-US" altLang="en-US" smtClean="0"/>
              <a:t>presentation</a:t>
            </a:r>
            <a:endParaRPr lang="en-US" altLang="en-US" dirty="0"/>
          </a:p>
        </p:txBody>
      </p:sp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5756036" y="1125715"/>
            <a:ext cx="3176543" cy="841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A1F3D"/>
              </a:buClr>
              <a:buFontTx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8038" indent="-354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FF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+mn-lt"/>
              </a:defRPr>
            </a:lvl2pPr>
            <a:lvl3pPr marL="1341438" indent="-354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FF"/>
              </a:buClr>
              <a:buSzPct val="75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+mn-lt"/>
              </a:defRPr>
            </a:lvl3pPr>
            <a:lvl4pPr marL="179863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239963" indent="-2619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400">
                <a:solidFill>
                  <a:schemeClr val="tx1"/>
                </a:solidFill>
                <a:latin typeface="+mn-lt"/>
              </a:defRPr>
            </a:lvl5pPr>
            <a:lvl6pPr marL="2697163" indent="-261938"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6pPr>
            <a:lvl7pPr marL="3154363" indent="-261938"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7pPr>
            <a:lvl8pPr marL="3611563" indent="-261938"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8pPr>
            <a:lvl9pPr marL="4068763" indent="-261938"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400" kern="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Computer and</a:t>
            </a:r>
            <a:r>
              <a:rPr lang="en-US" sz="1400" kern="0" baseline="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Systems Engineering Dept.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400" kern="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Faculty of Engineering, 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400" kern="0" dirty="0" err="1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Zagazig</a:t>
            </a:r>
            <a:r>
              <a:rPr lang="en-US" sz="1400" kern="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University, Egypt</a:t>
            </a:r>
            <a:endParaRPr lang="en-US" sz="1400" kern="0" dirty="0">
              <a:solidFill>
                <a:prstClr val="black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hteck 3"/>
          <p:cNvSpPr/>
          <p:nvPr userDrawn="1"/>
        </p:nvSpPr>
        <p:spPr>
          <a:xfrm flipH="1">
            <a:off x="9036495" y="1219664"/>
            <a:ext cx="107503" cy="43441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780" y="5563851"/>
            <a:ext cx="1186883" cy="12754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359" y="210213"/>
            <a:ext cx="1186883" cy="9155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Fußzeilenplatzhalter 3"/>
          <p:cNvSpPr>
            <a:spLocks noGrp="1"/>
          </p:cNvSpPr>
          <p:nvPr userDrawn="1">
            <p:ph type="ftr" sz="quarter" idx="10"/>
          </p:nvPr>
        </p:nvSpPr>
        <p:spPr>
          <a:xfrm>
            <a:off x="4067945" y="6453336"/>
            <a:ext cx="4464496" cy="40466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GB" sz="825" dirty="0" smtClean="0"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Fußzeilenplatzhalter 3"/>
          <p:cNvSpPr>
            <a:spLocks noGrp="1"/>
          </p:cNvSpPr>
          <p:nvPr userDrawn="1">
            <p:ph type="ftr" sz="quarter" idx="10"/>
          </p:nvPr>
        </p:nvSpPr>
        <p:spPr>
          <a:xfrm>
            <a:off x="4067945" y="6453336"/>
            <a:ext cx="4464496" cy="40466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GB" sz="825" dirty="0" smtClean="0"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83376" y="68265"/>
            <a:ext cx="2155825" cy="5875337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15900" y="68265"/>
            <a:ext cx="6315075" cy="5875337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Fußzeilenplatzhalter 3"/>
          <p:cNvSpPr>
            <a:spLocks noGrp="1"/>
          </p:cNvSpPr>
          <p:nvPr userDrawn="1">
            <p:ph type="ftr" sz="quarter" idx="10"/>
          </p:nvPr>
        </p:nvSpPr>
        <p:spPr>
          <a:xfrm>
            <a:off x="4067945" y="6453336"/>
            <a:ext cx="4464496" cy="40466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GB" sz="825" dirty="0" smtClean="0"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fo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292081" y="2722030"/>
            <a:ext cx="3929090" cy="1643074"/>
          </a:xfrm>
        </p:spPr>
        <p:txBody>
          <a:bodyPr anchor="ctr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A1F3D"/>
              </a:buClr>
              <a:buSzTx/>
              <a:buFontTx/>
              <a:buNone/>
              <a:tabLst/>
              <a:defRPr sz="800" b="0">
                <a:latin typeface="Calibri" pitchFamily="34" charset="0"/>
              </a:defRPr>
            </a:lvl1pPr>
          </a:lstStyle>
          <a:p>
            <a:r>
              <a:rPr lang="en-US" dirty="0" smtClean="0"/>
              <a:t>Computer and Systems Engineering Dept.</a:t>
            </a:r>
          </a:p>
          <a:p>
            <a:r>
              <a:rPr lang="en-US" dirty="0" smtClean="0"/>
              <a:t>Faculty of Engineering, </a:t>
            </a:r>
          </a:p>
          <a:p>
            <a:r>
              <a:rPr lang="en-US" dirty="0" err="1" smtClean="0"/>
              <a:t>Zagazig</a:t>
            </a:r>
            <a:r>
              <a:rPr lang="en-US" dirty="0" smtClean="0"/>
              <a:t> University, Egypt</a:t>
            </a:r>
          </a:p>
        </p:txBody>
      </p:sp>
      <p:sp>
        <p:nvSpPr>
          <p:cNvPr id="10" name="Titel 1"/>
          <p:cNvSpPr>
            <a:spLocks noGrp="1"/>
          </p:cNvSpPr>
          <p:nvPr userDrawn="1">
            <p:ph type="ctrTitle"/>
          </p:nvPr>
        </p:nvSpPr>
        <p:spPr>
          <a:xfrm>
            <a:off x="251521" y="1071546"/>
            <a:ext cx="4608512" cy="1028696"/>
          </a:xfrm>
        </p:spPr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!</a:t>
            </a:r>
          </a:p>
        </p:txBody>
      </p:sp>
      <p:pic>
        <p:nvPicPr>
          <p:cNvPr id="12" name="Picture 7" descr="R:\ApplicationsWelcome_img1 Kopie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733256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1" y="4625175"/>
            <a:ext cx="877053" cy="9424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1" y="1266528"/>
            <a:ext cx="1186883" cy="9155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8265"/>
            <a:ext cx="7956376" cy="408409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885" y="68265"/>
            <a:ext cx="7812484" cy="408409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800" y="981076"/>
            <a:ext cx="4191000" cy="496252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981076"/>
            <a:ext cx="4191000" cy="496252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" y="0"/>
            <a:ext cx="7884368" cy="54868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900" y="68265"/>
            <a:ext cx="7668468" cy="408409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5" name="Fußzeilenplatzhalter 3"/>
          <p:cNvSpPr>
            <a:spLocks noGrp="1"/>
          </p:cNvSpPr>
          <p:nvPr userDrawn="1">
            <p:ph type="ftr" sz="quarter" idx="10"/>
          </p:nvPr>
        </p:nvSpPr>
        <p:spPr>
          <a:xfrm>
            <a:off x="4067945" y="6453336"/>
            <a:ext cx="4464496" cy="40466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GB" sz="825" dirty="0" smtClean="0"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3"/>
          <p:cNvSpPr>
            <a:spLocks noGrp="1"/>
          </p:cNvSpPr>
          <p:nvPr userDrawn="1">
            <p:ph type="ftr" sz="quarter" idx="10"/>
          </p:nvPr>
        </p:nvSpPr>
        <p:spPr>
          <a:xfrm>
            <a:off x="4067945" y="6453336"/>
            <a:ext cx="4464496" cy="40466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GB" sz="825" dirty="0" smtClean="0"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Fußzeilenplatzhalter 3"/>
          <p:cNvSpPr>
            <a:spLocks noGrp="1"/>
          </p:cNvSpPr>
          <p:nvPr userDrawn="1">
            <p:ph type="ftr" sz="quarter" idx="10"/>
          </p:nvPr>
        </p:nvSpPr>
        <p:spPr>
          <a:xfrm>
            <a:off x="4067945" y="6453336"/>
            <a:ext cx="4464496" cy="40466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GB" sz="825" dirty="0" smtClean="0"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692696"/>
            <a:ext cx="8534400" cy="56166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err="1" smtClean="0"/>
              <a:t>Erste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Ebene</a:t>
            </a:r>
            <a:endParaRPr lang="en-US" altLang="en-US" dirty="0" smtClean="0"/>
          </a:p>
          <a:p>
            <a:pPr lvl="1"/>
            <a:r>
              <a:rPr lang="en-US" altLang="en-US" dirty="0" err="1" smtClean="0"/>
              <a:t>Zweite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Ebene</a:t>
            </a:r>
            <a:endParaRPr lang="en-US" altLang="en-US" dirty="0" smtClean="0"/>
          </a:p>
          <a:p>
            <a:pPr lvl="2"/>
            <a:r>
              <a:rPr lang="en-US" altLang="en-US" dirty="0" err="1" smtClean="0"/>
              <a:t>Dritte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Ebene</a:t>
            </a:r>
            <a:endParaRPr lang="en-US" altLang="en-US" dirty="0" smtClean="0"/>
          </a:p>
          <a:p>
            <a:pPr lvl="3"/>
            <a:r>
              <a:rPr lang="en-US" altLang="en-US" dirty="0" err="1" smtClean="0"/>
              <a:t>Vierte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Ebene</a:t>
            </a:r>
            <a:endParaRPr lang="en-US" altLang="en-US" dirty="0" smtClean="0"/>
          </a:p>
          <a:p>
            <a:pPr lvl="4"/>
            <a:r>
              <a:rPr lang="en-US" altLang="en-US" dirty="0" err="1" smtClean="0"/>
              <a:t>Fünfte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Ebene</a:t>
            </a:r>
            <a:endParaRPr lang="en-US" altLang="en-US" dirty="0" smtClean="0"/>
          </a:p>
        </p:txBody>
      </p:sp>
      <p:sp>
        <p:nvSpPr>
          <p:cNvPr id="22" name="Rectangle 21"/>
          <p:cNvSpPr/>
          <p:nvPr userDrawn="1"/>
        </p:nvSpPr>
        <p:spPr>
          <a:xfrm>
            <a:off x="1" y="1"/>
            <a:ext cx="9144000" cy="688552"/>
          </a:xfrm>
          <a:prstGeom prst="rect">
            <a:avLst/>
          </a:prstGeom>
          <a:solidFill>
            <a:srgbClr val="E7E6E6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0" y="694664"/>
            <a:ext cx="9144000" cy="145742"/>
          </a:xfrm>
          <a:prstGeom prst="rect">
            <a:avLst/>
          </a:prstGeom>
          <a:solidFill>
            <a:srgbClr val="E7E6E6">
              <a:lumMod val="75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616753"/>
            <a:ext cx="8843554" cy="113773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28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304801" y="122220"/>
            <a:ext cx="7092404" cy="4084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669361"/>
            <a:ext cx="9144000" cy="185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5689792" y="6573782"/>
            <a:ext cx="3454208" cy="25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indent="0" algn="r" defTabSz="33694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/>
            </a:pPr>
            <a:r>
              <a:rPr lang="en-US" sz="525" b="1" dirty="0" smtClean="0">
                <a:latin typeface="Calibri" panose="020F0502020204030204" pitchFamily="34" charset="0"/>
                <a:cs typeface="Calibri" pitchFamily="34" charset="0"/>
              </a:rPr>
              <a:t>Papers to publish </a:t>
            </a:r>
            <a:r>
              <a:rPr lang="en-US" sz="525" b="1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|</a:t>
            </a:r>
            <a:r>
              <a:rPr lang="en-US" sz="525" dirty="0" smtClean="0"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en-US" sz="525" dirty="0" err="1" smtClean="0">
                <a:latin typeface="Calibri" panose="020F0502020204030204" pitchFamily="34" charset="0"/>
                <a:cs typeface="Calibri" pitchFamily="34" charset="0"/>
              </a:rPr>
              <a:t>Dr.Ing</a:t>
            </a:r>
            <a:r>
              <a:rPr lang="en-US" sz="525" dirty="0" smtClean="0"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en-US" sz="525" b="1" dirty="0" smtClean="0">
                <a:latin typeface="Calibri" panose="020F0502020204030204" pitchFamily="34" charset="0"/>
                <a:cs typeface="Calibri" pitchFamily="34" charset="0"/>
              </a:rPr>
              <a:t>Mohammed </a:t>
            </a:r>
            <a:r>
              <a:rPr lang="en-US" sz="525" b="1" dirty="0" err="1" smtClean="0">
                <a:latin typeface="Calibri" panose="020F0502020204030204" pitchFamily="34" charset="0"/>
                <a:cs typeface="Calibri" pitchFamily="34" charset="0"/>
              </a:rPr>
              <a:t>Nour</a:t>
            </a:r>
            <a:r>
              <a:rPr lang="en-US" sz="525" dirty="0" smtClean="0"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en-US" sz="525" b="1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|</a:t>
            </a:r>
            <a:r>
              <a:rPr lang="en-US" sz="525" dirty="0" smtClean="0">
                <a:latin typeface="Calibri" panose="020F0502020204030204" pitchFamily="34" charset="0"/>
                <a:cs typeface="Calibri" pitchFamily="34" charset="0"/>
              </a:rPr>
              <a:t> 06</a:t>
            </a:r>
            <a:r>
              <a:rPr lang="en-GB" sz="525" dirty="0" smtClean="0">
                <a:latin typeface="Calibri" panose="020F0502020204030204" pitchFamily="34" charset="0"/>
                <a:cs typeface="Calibri" pitchFamily="34" charset="0"/>
              </a:rPr>
              <a:t>.05.2017</a:t>
            </a:r>
            <a:r>
              <a:rPr lang="en-US" sz="525" dirty="0" smtClean="0"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en-US" sz="525" b="1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| </a:t>
            </a:r>
            <a:r>
              <a:rPr lang="en-US" sz="525" dirty="0" smtClean="0"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en-GB" sz="525" dirty="0" smtClean="0">
                <a:latin typeface="Calibri" panose="020F0502020204030204" pitchFamily="34" charset="0"/>
                <a:cs typeface="Calibri" pitchFamily="34" charset="0"/>
              </a:rPr>
              <a:t>      </a:t>
            </a:r>
            <a:fld id="{3E4A3BF6-30F1-47C8-8B1D-71D4CEF76DC0}" type="slidenum">
              <a:rPr lang="en-GB" altLang="de-DE" sz="1200" smtClean="0">
                <a:solidFill>
                  <a:srgbClr val="292929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marL="0" marR="0" indent="0" algn="r" defTabSz="33694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None/>
                <a:tabLst>
                  <a:tab pos="0" algn="l"/>
                  <a:tab pos="685800" algn="l"/>
                  <a:tab pos="1371600" algn="l"/>
                  <a:tab pos="2057400" algn="l"/>
                  <a:tab pos="2743200" algn="l"/>
                  <a:tab pos="3429000" algn="l"/>
                  <a:tab pos="4114800" algn="l"/>
                  <a:tab pos="4800600" algn="l"/>
                  <a:tab pos="5486400" algn="l"/>
                  <a:tab pos="6172200" algn="l"/>
                  <a:tab pos="6858000" algn="l"/>
                  <a:tab pos="7543800" algn="l"/>
                </a:tabLst>
                <a:defRPr/>
              </a:pPr>
              <a:t>‹#›</a:t>
            </a:fld>
            <a:r>
              <a:rPr lang="en-GB" altLang="de-DE" sz="1200" dirty="0" smtClean="0">
                <a:solidFill>
                  <a:srgbClr val="292929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GB" altLang="de-DE" sz="1200" dirty="0">
              <a:solidFill>
                <a:srgbClr val="292929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526" y="78578"/>
            <a:ext cx="702807" cy="5421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2" y="6309320"/>
            <a:ext cx="512983" cy="551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77" r:id="rId2"/>
    <p:sldLayoutId id="2147483766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9pPr>
    </p:titleStyle>
    <p:bodyStyle>
      <a:lvl1pPr marL="205979" indent="-205979" algn="l" rtl="0" eaLnBrk="0" fontAlgn="base" hangingPunct="0">
        <a:spcBef>
          <a:spcPct val="20000"/>
        </a:spcBef>
        <a:spcAft>
          <a:spcPct val="0"/>
        </a:spcAft>
        <a:buClr>
          <a:srgbClr val="DA1F3D"/>
        </a:buClr>
        <a:buChar char="•"/>
        <a:defRPr sz="18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606029" indent="-265510" algn="l" rtl="0" eaLnBrk="0" fontAlgn="base" hangingPunct="0">
        <a:spcBef>
          <a:spcPct val="20000"/>
        </a:spcBef>
        <a:spcAft>
          <a:spcPct val="0"/>
        </a:spcAft>
        <a:buClr>
          <a:srgbClr val="00CCFF"/>
        </a:buClr>
        <a:buFont typeface="Wingdings" pitchFamily="2" charset="2"/>
        <a:buChar char="§"/>
        <a:defRPr sz="1650">
          <a:solidFill>
            <a:schemeClr val="tx1"/>
          </a:solidFill>
          <a:latin typeface="Calibri" pitchFamily="34" charset="0"/>
        </a:defRPr>
      </a:lvl2pPr>
      <a:lvl3pPr marL="1006079" indent="-265510" algn="l" rtl="0" eaLnBrk="0" fontAlgn="base" hangingPunct="0">
        <a:spcBef>
          <a:spcPct val="20000"/>
        </a:spcBef>
        <a:spcAft>
          <a:spcPct val="0"/>
        </a:spcAft>
        <a:buClr>
          <a:srgbClr val="00CCFF"/>
        </a:buClr>
        <a:buSzPct val="75000"/>
        <a:buFont typeface="Arial" charset="0"/>
        <a:buChar char="►"/>
        <a:defRPr sz="1500">
          <a:solidFill>
            <a:schemeClr val="tx1"/>
          </a:solidFill>
          <a:latin typeface="Calibri" pitchFamily="34" charset="0"/>
        </a:defRPr>
      </a:lvl3pPr>
      <a:lvl4pPr marL="1348979" indent="-208360" algn="l" rtl="0" eaLnBrk="0" fontAlgn="base" hangingPunct="0">
        <a:spcBef>
          <a:spcPct val="20000"/>
        </a:spcBef>
        <a:spcAft>
          <a:spcPct val="0"/>
        </a:spcAft>
        <a:buFont typeface="Times" charset="0"/>
        <a:buChar char="»"/>
        <a:defRPr sz="1200">
          <a:solidFill>
            <a:schemeClr val="tx1"/>
          </a:solidFill>
          <a:latin typeface="Calibri" pitchFamily="34" charset="0"/>
        </a:defRPr>
      </a:lvl4pPr>
      <a:lvl5pPr marL="1679972" indent="-19645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sz="1050">
          <a:solidFill>
            <a:schemeClr val="tx1"/>
          </a:solidFill>
          <a:latin typeface="Calibri" pitchFamily="34" charset="0"/>
        </a:defRPr>
      </a:lvl5pPr>
      <a:lvl6pPr marL="2022872" indent="-196454" algn="l" rtl="0" eaLnBrk="0" fontAlgn="base" hangingPunct="0"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n-lt"/>
        </a:defRPr>
      </a:lvl6pPr>
      <a:lvl7pPr marL="2365772" indent="-196454" algn="l" rtl="0" eaLnBrk="0" fontAlgn="base" hangingPunct="0"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n-lt"/>
        </a:defRPr>
      </a:lvl7pPr>
      <a:lvl8pPr marL="2708672" indent="-196454" algn="l" rtl="0" eaLnBrk="0" fontAlgn="base" hangingPunct="0"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n-lt"/>
        </a:defRPr>
      </a:lvl8pPr>
      <a:lvl9pPr marL="3051572" indent="-196454" algn="l" rtl="0" eaLnBrk="0" fontAlgn="base" hangingPunct="0"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5744225"/>
            <a:ext cx="3220471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3429000" algn="ctr"/>
              </a:tabLst>
            </a:pPr>
            <a:r>
              <a:rPr lang="en-AU" sz="16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+mj-cs"/>
              </a:rPr>
              <a:t>Supervisor</a:t>
            </a:r>
            <a:r>
              <a:rPr lang="en-AU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+mj-cs"/>
              </a:rPr>
              <a:t>: </a:t>
            </a:r>
            <a:endParaRPr lang="en-AU" sz="1600" b="1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+mj-ea"/>
              <a:cs typeface="+mj-cs"/>
            </a:endParaRPr>
          </a:p>
          <a:p>
            <a:pPr>
              <a:spcAft>
                <a:spcPts val="0"/>
              </a:spcAft>
              <a:tabLst>
                <a:tab pos="3429000" algn="ctr"/>
              </a:tabLst>
            </a:pPr>
            <a:r>
              <a:rPr lang="en-GB" sz="1400" i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Dr</a:t>
            </a:r>
            <a:r>
              <a:rPr lang="en-GB" sz="14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.</a:t>
            </a:r>
            <a:r>
              <a:rPr lang="en-GB" sz="1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GB" sz="1400" i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Ing</a:t>
            </a:r>
            <a:r>
              <a:rPr lang="en-GB" sz="1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. </a:t>
            </a:r>
            <a:r>
              <a:rPr lang="en-AU" sz="16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+mj-cs"/>
              </a:rPr>
              <a:t>Mohammed </a:t>
            </a:r>
            <a:r>
              <a:rPr lang="en-AU" sz="1600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+mj-cs"/>
              </a:rPr>
              <a:t>Nour</a:t>
            </a:r>
            <a:endParaRPr lang="en-AU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+mj-ea"/>
              <a:cs typeface="+mj-cs"/>
            </a:endParaRPr>
          </a:p>
          <a:p>
            <a:pPr hangingPunct="0">
              <a:lnSpc>
                <a:spcPct val="150000"/>
              </a:lnSpc>
              <a:spcAft>
                <a:spcPts val="0"/>
              </a:spcAft>
              <a:tabLst>
                <a:tab pos="3429000" algn="ctr"/>
              </a:tabLst>
            </a:pPr>
            <a:r>
              <a:rPr lang="en-AU" sz="1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+mj-cs"/>
              </a:rPr>
              <a:t>mnahmed@eng.zu.edu.eg</a:t>
            </a:r>
            <a:r>
              <a:rPr lang="en-AU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+mj-cs"/>
              </a:rPr>
              <a:t>, https</a:t>
            </a:r>
            <a:r>
              <a:rPr lang="en-AU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+mj-cs"/>
              </a:rPr>
              <a:t>://</a:t>
            </a:r>
            <a:r>
              <a:rPr lang="en-AU" sz="1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j-ea"/>
                <a:cs typeface="+mj-cs"/>
              </a:rPr>
              <a:t>mnourgwad.github.io</a:t>
            </a:r>
            <a:endParaRPr lang="en-AU" sz="1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+mj-ea"/>
              <a:cs typeface="+mj-cs"/>
            </a:endParaRPr>
          </a:p>
        </p:txBody>
      </p:sp>
      <p:sp>
        <p:nvSpPr>
          <p:cNvPr id="1229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52160" y="2036222"/>
            <a:ext cx="7664108" cy="1296144"/>
          </a:xfrm>
          <a:effectLst>
            <a:softEdge rad="63500"/>
          </a:effectLst>
          <a:scene3d>
            <a:camera prst="orthographicFront"/>
            <a:lightRig rig="freezing" dir="t"/>
          </a:scene3d>
          <a:sp3d prstMaterial="matte">
            <a:bevelT/>
          </a:sp3d>
        </p:spPr>
        <p:txBody>
          <a:bodyPr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>
              <a:spcBef>
                <a:spcPct val="0"/>
              </a:spcBef>
              <a:buClrTx/>
            </a:pPr>
            <a:r>
              <a:rPr lang="en-US" sz="3600" dirty="0" err="1"/>
              <a:t>ZagHexa</a:t>
            </a:r>
            <a:r>
              <a:rPr lang="en-US" sz="3600" dirty="0"/>
              <a:t>: Design, Construction and Control of a Hexapod Walking </a:t>
            </a:r>
            <a:r>
              <a:rPr lang="en-US" sz="3600" dirty="0" smtClean="0"/>
              <a:t>Robot</a:t>
            </a:r>
            <a:endParaRPr lang="en-US" altLang="de-DE" sz="1800" b="0" dirty="0"/>
          </a:p>
        </p:txBody>
      </p:sp>
      <p:pic>
        <p:nvPicPr>
          <p:cNvPr id="15" name="Picture 14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4" t="5853"/>
          <a:stretch/>
        </p:blipFill>
        <p:spPr>
          <a:xfrm flipH="1">
            <a:off x="3995935" y="5805264"/>
            <a:ext cx="560434" cy="672214"/>
          </a:xfrm>
          <a:prstGeom prst="rect">
            <a:avLst/>
          </a:prstGeom>
        </p:spPr>
      </p:pic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107504" y="120551"/>
            <a:ext cx="4770379" cy="5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</a:rPr>
              <a:t>2nd IUGRC International Undergraduate Research Conference,</a:t>
            </a:r>
          </a:p>
          <a:p>
            <a:r>
              <a:rPr lang="en-US" sz="1400" b="1" dirty="0">
                <a:latin typeface="Calibri" panose="020F0502020204030204" pitchFamily="34" charset="0"/>
              </a:rPr>
              <a:t>Military Technical College, Cairo, Egypt, July 24-27, 2017</a:t>
            </a:r>
            <a:r>
              <a:rPr lang="en-US" sz="1400" b="1" dirty="0" smtClean="0">
                <a:latin typeface="Calibri" panose="020F0502020204030204" pitchFamily="34" charset="0"/>
              </a:rPr>
              <a:t>.</a:t>
            </a:r>
            <a:endParaRPr lang="en-US" sz="1400" b="1" dirty="0">
              <a:latin typeface="Calibri" panose="020F050202020403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79169"/>
              </p:ext>
            </p:extLst>
          </p:nvPr>
        </p:nvGraphicFramePr>
        <p:xfrm>
          <a:off x="552160" y="3588333"/>
          <a:ext cx="7692248" cy="1127760"/>
        </p:xfrm>
        <a:graphic>
          <a:graphicData uri="http://schemas.openxmlformats.org/drawingml/2006/table">
            <a:tbl>
              <a:tblPr>
                <a:effectLst/>
                <a:tableStyleId>{2D5ABB26-0587-4C30-8999-92F81FD0307C}</a:tableStyleId>
              </a:tblPr>
              <a:tblGrid>
                <a:gridCol w="2440266"/>
                <a:gridCol w="2659694"/>
                <a:gridCol w="2592288"/>
              </a:tblGrid>
              <a:tr h="295567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3429000" algn="ctr"/>
                        </a:tabLst>
                      </a:pPr>
                      <a:r>
                        <a:rPr lang="en-GB" altLang="en-US" sz="1400" b="1" kern="1200" dirty="0" smtClean="0">
                          <a:ln w="0"/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Khaled Mohamed </a:t>
                      </a:r>
                      <a:r>
                        <a:rPr lang="en-GB" altLang="en-US" sz="1400" b="1" kern="1200" dirty="0" err="1" smtClean="0">
                          <a:ln w="0"/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Risha</a:t>
                      </a:r>
                      <a:endParaRPr lang="en-GB" altLang="en-US" sz="1400" b="1" kern="1200" dirty="0" smtClean="0">
                        <a:ln w="0"/>
                        <a:effectLst>
                          <a:outerShdw blurRad="50800" dist="762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400" b="1" kern="1200" dirty="0" smtClean="0">
                          <a:ln w="0"/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Mahmoud Mohamed </a:t>
                      </a:r>
                      <a:r>
                        <a:rPr lang="en-GB" altLang="en-US" sz="1400" b="1" kern="1200" dirty="0" err="1" smtClean="0">
                          <a:ln w="0"/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Awadallah</a:t>
                      </a:r>
                      <a:endParaRPr lang="en-GB" altLang="en-US" sz="1400" b="1" kern="1200" dirty="0" smtClean="0">
                        <a:ln w="0"/>
                        <a:solidFill>
                          <a:schemeClr val="dk1"/>
                        </a:solidFill>
                        <a:effectLst>
                          <a:outerShdw blurRad="50800" dist="762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400" b="1" kern="1200" dirty="0" smtClean="0">
                          <a:ln w="0"/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Muhammad </a:t>
                      </a:r>
                      <a:r>
                        <a:rPr lang="en-GB" altLang="en-US" sz="1400" b="1" kern="1200" dirty="0" err="1" smtClean="0">
                          <a:ln w="0"/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Alaa</a:t>
                      </a:r>
                      <a:r>
                        <a:rPr lang="en-GB" altLang="en-US" sz="1400" b="1" kern="1200" dirty="0" smtClean="0">
                          <a:ln w="0"/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 Muhammad</a:t>
                      </a:r>
                      <a:endParaRPr lang="en-GB" altLang="en-US" sz="1400" b="1" kern="1200" dirty="0" smtClean="0">
                        <a:ln w="0"/>
                        <a:solidFill>
                          <a:schemeClr val="dk1"/>
                        </a:solidFill>
                        <a:effectLst>
                          <a:outerShdw blurRad="50800" dist="762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147783"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29000" algn="ctr"/>
                        </a:tabLst>
                        <a:defRPr/>
                      </a:pPr>
                      <a:r>
                        <a:rPr lang="en-AU" altLang="en-US" sz="1100" b="0" kern="1200" dirty="0" err="1" smtClean="0">
                          <a:ln w="0"/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khaledrisha@gmail.com</a:t>
                      </a:r>
                      <a:endParaRPr lang="en-GB" altLang="en-US" sz="1100" b="0" kern="1200" dirty="0" smtClean="0">
                        <a:ln w="0"/>
                        <a:solidFill>
                          <a:schemeClr val="dk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en-US" sz="1100" b="0" kern="1200" dirty="0" smtClean="0">
                          <a:ln w="0"/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mahmoud.elsyed21@gmail.com</a:t>
                      </a:r>
                      <a:endParaRPr lang="en-GB" altLang="en-US" sz="1100" b="0" kern="1200" dirty="0" smtClean="0">
                        <a:ln w="0"/>
                        <a:solidFill>
                          <a:schemeClr val="dk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en-US" sz="1100" b="0" kern="1200" dirty="0" smtClean="0">
                          <a:ln w="0"/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3bqar10@gmail.com</a:t>
                      </a:r>
                      <a:endParaRPr lang="en-GB" altLang="en-US" sz="1100" b="0" kern="1200" dirty="0" smtClean="0">
                        <a:ln w="0"/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147783"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Amira </a:t>
                      </a:r>
                      <a:r>
                        <a:rPr lang="en-GB" sz="1400" b="1" dirty="0" err="1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Elsayed</a:t>
                      </a:r>
                      <a:r>
                        <a:rPr lang="en-GB" sz="1400" b="1" dirty="0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GB" sz="1400" b="1" dirty="0" err="1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Soliman</a:t>
                      </a:r>
                      <a:r>
                        <a:rPr lang="en-GB" sz="1400" b="1" dirty="0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GB" sz="1400" b="1" dirty="0" err="1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Fadaly</a:t>
                      </a:r>
                      <a:endParaRPr lang="en-GB" altLang="en-US" sz="1400" b="1" kern="1200" dirty="0" smtClean="0">
                        <a:ln w="0"/>
                        <a:solidFill>
                          <a:schemeClr val="dk1"/>
                        </a:solidFill>
                        <a:effectLst>
                          <a:outerShdw blurRad="50800" dist="762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err="1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Hend</a:t>
                      </a:r>
                      <a:r>
                        <a:rPr lang="en-GB" sz="1400" b="1" dirty="0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GB" sz="1400" b="1" dirty="0" err="1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Khairy</a:t>
                      </a:r>
                      <a:r>
                        <a:rPr lang="en-GB" sz="1400" b="1" dirty="0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GB" sz="1400" b="1" dirty="0" err="1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Abdelhamed</a:t>
                      </a:r>
                      <a:endParaRPr lang="en-GB" altLang="en-US" sz="1400" b="1" kern="1200" dirty="0" smtClean="0">
                        <a:ln w="0"/>
                        <a:solidFill>
                          <a:schemeClr val="dk1"/>
                        </a:solidFill>
                        <a:effectLst>
                          <a:outerShdw blurRad="50800" dist="762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err="1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Nehad</a:t>
                      </a:r>
                      <a:r>
                        <a:rPr lang="en-GB" sz="1400" b="1" dirty="0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GB" sz="1400" b="1" dirty="0" err="1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Abdelsalam</a:t>
                      </a:r>
                      <a:r>
                        <a:rPr lang="en-GB" sz="1400" b="1" dirty="0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GB" sz="1400" b="1" dirty="0" err="1" smtClean="0">
                          <a:effectLst>
                            <a:outerShdw blurRad="50800" dist="762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charset="0"/>
                          <a:ea typeface="Calibri" charset="0"/>
                          <a:cs typeface="Calibri" charset="0"/>
                        </a:rPr>
                        <a:t>Afifi</a:t>
                      </a:r>
                      <a:endParaRPr lang="en-GB" sz="1400" b="1" dirty="0" smtClean="0">
                        <a:effectLst>
                          <a:outerShdw blurRad="50800" dist="762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147783"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i="1" dirty="0" smtClean="0">
                          <a:latin typeface="Times New Roman" charset="0"/>
                          <a:ea typeface="SimSun" charset="-122"/>
                          <a:cs typeface="Times" charset="0"/>
                        </a:rPr>
                        <a:t>amirafadaly90@gmail.com</a:t>
                      </a:r>
                      <a:endParaRPr lang="en-GB" altLang="en-US" sz="1100" b="0" kern="1200" dirty="0" smtClean="0">
                        <a:ln w="0"/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i="1" dirty="0" smtClean="0">
                          <a:latin typeface="Times New Roman" charset="0"/>
                          <a:ea typeface="SimSun" charset="-122"/>
                          <a:cs typeface="Times" charset="0"/>
                        </a:rPr>
                        <a:t>enghkho@gmail.com</a:t>
                      </a:r>
                      <a:endParaRPr lang="en-GB" altLang="en-US" sz="1100" b="0" kern="1200" dirty="0" smtClean="0">
                        <a:ln w="0"/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i="1" dirty="0" smtClean="0">
                          <a:latin typeface="Times New Roman" charset="0"/>
                          <a:ea typeface="SimSun" charset="-122"/>
                          <a:cs typeface="Times" charset="0"/>
                        </a:rPr>
                        <a:t>engvida2@gmail.com</a:t>
                      </a:r>
                      <a:endParaRPr lang="en-GB" sz="1100" i="1" dirty="0" smtClean="0">
                        <a:effectLst/>
                        <a:latin typeface="Times" charset="0"/>
                        <a:ea typeface="PMingLiU" charset="-12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5852" flipH="1">
            <a:off x="265054" y="4785383"/>
            <a:ext cx="3201579" cy="209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799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05368"/>
            <a:ext cx="6939483" cy="36847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1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Design and Control</a:t>
            </a:r>
          </a:p>
        </p:txBody>
      </p:sp>
      <p:sp>
        <p:nvSpPr>
          <p:cNvPr id="84" name="Rectangle 83"/>
          <p:cNvSpPr/>
          <p:nvPr/>
        </p:nvSpPr>
        <p:spPr>
          <a:xfrm>
            <a:off x="2627784" y="2636912"/>
            <a:ext cx="1944216" cy="636968"/>
          </a:xfrm>
          <a:prstGeom prst="rect">
            <a:avLst/>
          </a:prstGeom>
          <a:gradFill rotWithShape="1">
            <a:gsLst>
              <a:gs pos="0">
                <a:srgbClr val="4F81BD">
                  <a:lumMod val="110000"/>
                  <a:satMod val="105000"/>
                  <a:tint val="67000"/>
                </a:srgbClr>
              </a:gs>
              <a:gs pos="50000">
                <a:srgbClr val="4F81BD">
                  <a:lumMod val="105000"/>
                  <a:satMod val="103000"/>
                  <a:tint val="73000"/>
                </a:srgbClr>
              </a:gs>
              <a:gs pos="100000">
                <a:srgbClr val="4F81BD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F81BD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USB hub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987824" y="3645024"/>
            <a:ext cx="1003464" cy="306509"/>
          </a:xfrm>
          <a:prstGeom prst="rect">
            <a:avLst/>
          </a:prstGeom>
          <a:gradFill rotWithShape="1">
            <a:gsLst>
              <a:gs pos="0">
                <a:srgbClr val="4F81BD">
                  <a:lumMod val="110000"/>
                  <a:satMod val="105000"/>
                  <a:tint val="67000"/>
                </a:srgbClr>
              </a:gs>
              <a:gs pos="50000">
                <a:srgbClr val="4F81BD">
                  <a:lumMod val="105000"/>
                  <a:satMod val="103000"/>
                  <a:tint val="73000"/>
                </a:srgbClr>
              </a:gs>
              <a:gs pos="100000">
                <a:srgbClr val="4F81BD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F81BD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USB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95536" y="1916832"/>
            <a:ext cx="1700252" cy="2019034"/>
          </a:xfrm>
          <a:prstGeom prst="rect">
            <a:avLst/>
          </a:prstGeom>
          <a:gradFill rotWithShape="1">
            <a:gsLst>
              <a:gs pos="0">
                <a:srgbClr val="4F81BD">
                  <a:lumMod val="110000"/>
                  <a:satMod val="105000"/>
                  <a:tint val="67000"/>
                </a:srgbClr>
              </a:gs>
              <a:gs pos="50000">
                <a:srgbClr val="4F81BD">
                  <a:lumMod val="105000"/>
                  <a:satMod val="103000"/>
                  <a:tint val="73000"/>
                </a:srgbClr>
              </a:gs>
              <a:gs pos="100000">
                <a:srgbClr val="4F81BD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F81BD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PCA9685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Servocontroller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267744" y="4293097"/>
            <a:ext cx="2664296" cy="10801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27584" y="4293096"/>
            <a:ext cx="863600" cy="319282"/>
          </a:xfrm>
          <a:prstGeom prst="rect">
            <a:avLst/>
          </a:prstGeom>
          <a:gradFill rotWithShape="1">
            <a:gsLst>
              <a:gs pos="0">
                <a:srgbClr val="4F81BD">
                  <a:lumMod val="110000"/>
                  <a:satMod val="105000"/>
                  <a:tint val="67000"/>
                </a:srgbClr>
              </a:gs>
              <a:gs pos="50000">
                <a:srgbClr val="4F81BD">
                  <a:lumMod val="105000"/>
                  <a:satMod val="103000"/>
                  <a:tint val="73000"/>
                </a:srgbClr>
              </a:gs>
              <a:gs pos="100000">
                <a:srgbClr val="4F81BD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F81BD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Motors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83568" y="4941168"/>
            <a:ext cx="1146557" cy="427887"/>
          </a:xfrm>
          <a:prstGeom prst="rect">
            <a:avLst/>
          </a:prstGeom>
          <a:solidFill>
            <a:srgbClr val="F79646">
              <a:lumMod val="20000"/>
              <a:lumOff val="80000"/>
            </a:srgbClr>
          </a:solidFill>
          <a:ln w="6350" cap="flat" cmpd="sng" algn="ctr">
            <a:solidFill>
              <a:srgbClr val="F79646">
                <a:lumMod val="75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servos</a:t>
            </a:r>
          </a:p>
        </p:txBody>
      </p:sp>
      <p:sp>
        <p:nvSpPr>
          <p:cNvPr id="97" name="Rectangle 96"/>
          <p:cNvSpPr/>
          <p:nvPr/>
        </p:nvSpPr>
        <p:spPr>
          <a:xfrm>
            <a:off x="2339752" y="4869160"/>
            <a:ext cx="646589" cy="243354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WiFi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 flipH="1">
            <a:off x="3491880" y="3933056"/>
            <a:ext cx="4980" cy="43204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stealt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03" name="Rectangle 102"/>
          <p:cNvSpPr/>
          <p:nvPr/>
        </p:nvSpPr>
        <p:spPr>
          <a:xfrm>
            <a:off x="2339752" y="4437112"/>
            <a:ext cx="695234" cy="243353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BT</a:t>
            </a:r>
          </a:p>
        </p:txBody>
      </p:sp>
      <p:cxnSp>
        <p:nvCxnSpPr>
          <p:cNvPr id="105" name="Straight Arrow Connector 104"/>
          <p:cNvCxnSpPr>
            <a:stCxn id="93" idx="2"/>
          </p:cNvCxnSpPr>
          <p:nvPr/>
        </p:nvCxnSpPr>
        <p:spPr>
          <a:xfrm>
            <a:off x="1259384" y="4612378"/>
            <a:ext cx="248" cy="32879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07" name="TextBox 106"/>
          <p:cNvSpPr txBox="1"/>
          <p:nvPr/>
        </p:nvSpPr>
        <p:spPr>
          <a:xfrm>
            <a:off x="2123728" y="2636912"/>
            <a:ext cx="676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200" b="1" dirty="0" smtClean="0">
                <a:solidFill>
                  <a:prstClr val="black"/>
                </a:solidFill>
                <a:latin typeface="Calibri" panose="020F0502020204030204"/>
              </a:rPr>
              <a:t>USB</a:t>
            </a:r>
            <a:endParaRPr lang="en-US" sz="12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67544" y="4077072"/>
            <a:ext cx="676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200" b="1" dirty="0" smtClean="0">
                <a:solidFill>
                  <a:prstClr val="black"/>
                </a:solidFill>
                <a:latin typeface="Calibri" panose="020F0502020204030204"/>
              </a:rPr>
              <a:t>PWM</a:t>
            </a:r>
            <a:endParaRPr lang="en-US" sz="12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3131840" y="4437112"/>
            <a:ext cx="792287" cy="242141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prstClr val="white"/>
                </a:solidFill>
                <a:latin typeface="Calibri" panose="020F0502020204030204"/>
              </a:rPr>
              <a:t>C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amera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3491880" y="5301208"/>
            <a:ext cx="0" cy="30893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stealt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4" name="Straight Arrow Connector 113"/>
          <p:cNvCxnSpPr>
            <a:endCxn id="85" idx="0"/>
          </p:cNvCxnSpPr>
          <p:nvPr/>
        </p:nvCxnSpPr>
        <p:spPr>
          <a:xfrm flipH="1">
            <a:off x="3489556" y="3284984"/>
            <a:ext cx="2324" cy="36004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stealt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5" name="Straight Arrow Connector 114"/>
          <p:cNvCxnSpPr/>
          <p:nvPr/>
        </p:nvCxnSpPr>
        <p:spPr>
          <a:xfrm flipH="1">
            <a:off x="2051720" y="2924944"/>
            <a:ext cx="576064" cy="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stealt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18" name="Rectangle 117"/>
          <p:cNvSpPr/>
          <p:nvPr/>
        </p:nvSpPr>
        <p:spPr>
          <a:xfrm>
            <a:off x="2987824" y="5661248"/>
            <a:ext cx="1152128" cy="5760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Smart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Phones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>
            <a:endCxn id="93" idx="0"/>
          </p:cNvCxnSpPr>
          <p:nvPr/>
        </p:nvCxnSpPr>
        <p:spPr>
          <a:xfrm flipH="1">
            <a:off x="1259384" y="3933056"/>
            <a:ext cx="248" cy="36004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stealt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52" name="Rectangle 51"/>
          <p:cNvSpPr/>
          <p:nvPr/>
        </p:nvSpPr>
        <p:spPr>
          <a:xfrm>
            <a:off x="3131840" y="4869160"/>
            <a:ext cx="792287" cy="242141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Sensors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995936" y="4437112"/>
            <a:ext cx="792287" cy="64807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Gyro &amp;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Acceler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652120" y="1916832"/>
            <a:ext cx="1772260" cy="2019034"/>
          </a:xfrm>
          <a:prstGeom prst="rect">
            <a:avLst/>
          </a:prstGeom>
          <a:gradFill rotWithShape="1">
            <a:gsLst>
              <a:gs pos="0">
                <a:srgbClr val="4F81BD">
                  <a:lumMod val="110000"/>
                  <a:satMod val="105000"/>
                  <a:tint val="67000"/>
                </a:srgbClr>
              </a:gs>
              <a:gs pos="50000">
                <a:srgbClr val="4F81BD">
                  <a:lumMod val="105000"/>
                  <a:satMod val="103000"/>
                  <a:tint val="73000"/>
                </a:srgbClr>
              </a:gs>
              <a:gs pos="100000">
                <a:srgbClr val="4F81BD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F81BD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Raspberry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pi 3B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Ubuntu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Kinetic Kame ROS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4" name="Straight Arrow Connector 63"/>
          <p:cNvCxnSpPr>
            <a:stCxn id="63" idx="1"/>
            <a:endCxn id="84" idx="3"/>
          </p:cNvCxnSpPr>
          <p:nvPr/>
        </p:nvCxnSpPr>
        <p:spPr>
          <a:xfrm flipH="1">
            <a:off x="4572000" y="2926349"/>
            <a:ext cx="1080120" cy="2904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stealt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4" name="TextBox 73"/>
          <p:cNvSpPr txBox="1"/>
          <p:nvPr/>
        </p:nvSpPr>
        <p:spPr>
          <a:xfrm>
            <a:off x="4788024" y="2636912"/>
            <a:ext cx="676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200" b="1" dirty="0" smtClean="0">
                <a:solidFill>
                  <a:prstClr val="black"/>
                </a:solidFill>
                <a:latin typeface="Calibri" panose="020F0502020204030204"/>
              </a:rPr>
              <a:t>USB</a:t>
            </a:r>
            <a:endParaRPr lang="en-US" sz="12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09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383870" y="3488991"/>
            <a:ext cx="3708410" cy="6218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Rectangle 22"/>
          <p:cNvSpPr/>
          <p:nvPr/>
        </p:nvSpPr>
        <p:spPr>
          <a:xfrm>
            <a:off x="3383868" y="2285309"/>
            <a:ext cx="3708412" cy="6218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44459"/>
            <a:ext cx="6939483" cy="36847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1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Design and Control</a:t>
            </a:r>
          </a:p>
        </p:txBody>
      </p:sp>
      <p:sp>
        <p:nvSpPr>
          <p:cNvPr id="6" name="Rectangle 5"/>
          <p:cNvSpPr/>
          <p:nvPr/>
        </p:nvSpPr>
        <p:spPr>
          <a:xfrm>
            <a:off x="3449614" y="1603423"/>
            <a:ext cx="2503025" cy="3576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sz="1050" dirty="0" err="1" smtClean="0">
                <a:latin typeface="Calibri" panose="020F0502020204030204" pitchFamily="34" charset="0"/>
              </a:rPr>
              <a:t>ZagHexa</a:t>
            </a:r>
            <a:r>
              <a:rPr lang="en-US" sz="1050" dirty="0" smtClean="0">
                <a:latin typeface="Calibri" panose="020F0502020204030204" pitchFamily="34" charset="0"/>
              </a:rPr>
              <a:t> </a:t>
            </a:r>
            <a:r>
              <a:rPr lang="en-US" sz="1050" dirty="0">
                <a:latin typeface="Calibri" panose="020F0502020204030204" pitchFamily="34" charset="0"/>
              </a:rPr>
              <a:t>onboard subsystems</a:t>
            </a:r>
          </a:p>
        </p:txBody>
      </p:sp>
      <p:sp>
        <p:nvSpPr>
          <p:cNvPr id="9" name="Rectangle 8"/>
          <p:cNvSpPr/>
          <p:nvPr/>
        </p:nvSpPr>
        <p:spPr>
          <a:xfrm>
            <a:off x="3449615" y="2328680"/>
            <a:ext cx="1014374" cy="4816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>
                <a:latin typeface="Calibri" panose="020F0502020204030204" pitchFamily="34" charset="0"/>
              </a:rPr>
              <a:t>control node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55677" y="4390557"/>
            <a:ext cx="1026767" cy="3780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Calibri" panose="020F0502020204030204" pitchFamily="34" charset="0"/>
              </a:rPr>
              <a:t>Operator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37875" y="4401108"/>
            <a:ext cx="2514764" cy="3780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Calibri" panose="020F0502020204030204" pitchFamily="34" charset="0"/>
              </a:rPr>
              <a:t>Control Station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29734" y="2326142"/>
            <a:ext cx="1422905" cy="49851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>
                <a:latin typeface="Calibri" panose="020F0502020204030204" pitchFamily="34" charset="0"/>
              </a:rPr>
              <a:t>sensors, camera </a:t>
            </a:r>
            <a:r>
              <a:rPr lang="en-US" sz="900" dirty="0">
                <a:latin typeface="Calibri" panose="020F0502020204030204" pitchFamily="34" charset="0"/>
              </a:rPr>
              <a:t>&amp; </a:t>
            </a:r>
            <a:r>
              <a:rPr lang="en-US" sz="1050" dirty="0">
                <a:latin typeface="Calibri" panose="020F0502020204030204" pitchFamily="34" charset="0"/>
              </a:rPr>
              <a:t>localization nodes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646" y="4273484"/>
            <a:ext cx="872150" cy="6415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16200000">
            <a:off x="2228595" y="3404459"/>
            <a:ext cx="128378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dk1"/>
                </a:solidFill>
                <a:latin typeface="Calibri" panose="020F0502020204030204" pitchFamily="34" charset="0"/>
              </a:rPr>
              <a:t>Remote Control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56801" y="3095559"/>
            <a:ext cx="13981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dk1"/>
                </a:solidFill>
                <a:latin typeface="Calibri" panose="020F0502020204030204" pitchFamily="34" charset="0"/>
              </a:rPr>
              <a:t>Wireless Transmission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2492896"/>
            <a:ext cx="405410" cy="144964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449614" y="3612123"/>
            <a:ext cx="2503025" cy="3341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>
                <a:latin typeface="Calibri" panose="020F0502020204030204" pitchFamily="34" charset="0"/>
              </a:rPr>
              <a:t>GUI, Control &amp; 3D Position Tracker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6" b="15958"/>
          <a:stretch/>
        </p:blipFill>
        <p:spPr>
          <a:xfrm>
            <a:off x="755576" y="4221088"/>
            <a:ext cx="748241" cy="600274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3923928" y="2834935"/>
            <a:ext cx="0" cy="654056"/>
          </a:xfrm>
          <a:prstGeom prst="straightConnector1">
            <a:avLst/>
          </a:prstGeom>
          <a:ln w="66675">
            <a:solidFill>
              <a:srgbClr val="2E3917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436097" y="2907202"/>
            <a:ext cx="10148" cy="683816"/>
          </a:xfrm>
          <a:prstGeom prst="straightConnector1">
            <a:avLst/>
          </a:prstGeom>
          <a:ln w="66675">
            <a:solidFill>
              <a:srgbClr val="2E3917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12" idx="0"/>
          </p:cNvCxnSpPr>
          <p:nvPr/>
        </p:nvCxnSpPr>
        <p:spPr>
          <a:xfrm flipH="1">
            <a:off x="4695258" y="4110885"/>
            <a:ext cx="5632" cy="290224"/>
          </a:xfrm>
          <a:prstGeom prst="straightConnector1">
            <a:avLst/>
          </a:prstGeom>
          <a:ln w="66675">
            <a:solidFill>
              <a:schemeClr val="accent6">
                <a:lumMod val="50000"/>
              </a:schemeClr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798642" y="1961046"/>
            <a:ext cx="0" cy="365096"/>
          </a:xfrm>
          <a:prstGeom prst="straightConnector1">
            <a:avLst/>
          </a:prstGeom>
          <a:ln w="66675">
            <a:solidFill>
              <a:schemeClr val="tx2">
                <a:lumMod val="75000"/>
              </a:schemeClr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815916" y="1961046"/>
            <a:ext cx="0" cy="324263"/>
          </a:xfrm>
          <a:prstGeom prst="straightConnector1">
            <a:avLst/>
          </a:prstGeom>
          <a:ln w="66675">
            <a:solidFill>
              <a:schemeClr val="tx2">
                <a:lumMod val="75000"/>
              </a:schemeClr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10" idx="3"/>
            <a:endCxn id="23" idx="1"/>
          </p:cNvCxnSpPr>
          <p:nvPr/>
        </p:nvCxnSpPr>
        <p:spPr>
          <a:xfrm flipV="1">
            <a:off x="2682444" y="2596257"/>
            <a:ext cx="701424" cy="1983321"/>
          </a:xfrm>
          <a:prstGeom prst="bentConnector3">
            <a:avLst>
              <a:gd name="adj1" fmla="val 50000"/>
            </a:avLst>
          </a:prstGeom>
          <a:ln>
            <a:prstDash val="sysDot"/>
            <a:tailEnd type="stealt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12" idx="1"/>
          </p:cNvCxnSpPr>
          <p:nvPr/>
        </p:nvCxnSpPr>
        <p:spPr>
          <a:xfrm>
            <a:off x="3068712" y="4590129"/>
            <a:ext cx="369162" cy="0"/>
          </a:xfrm>
          <a:prstGeom prst="straightConnector1">
            <a:avLst/>
          </a:prstGeom>
          <a:ln>
            <a:prstDash val="sysDot"/>
            <a:tailEnd type="stealt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717032"/>
            <a:ext cx="405410" cy="144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052736"/>
            <a:ext cx="1374631" cy="113410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2160" y="2348880"/>
            <a:ext cx="504056" cy="41750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2160" y="3573016"/>
            <a:ext cx="481485" cy="3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5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9" grpId="0" animBg="1"/>
      <p:bldP spid="10" grpId="0" animBg="1"/>
      <p:bldP spid="14" grpId="0" animBg="1"/>
      <p:bldP spid="19" grpId="0"/>
      <p:bldP spid="20" grpId="0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6939483" cy="37804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100" kern="1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ZagHexa</a:t>
            </a:r>
            <a:r>
              <a:rPr lang="en-US" sz="2100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21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Overview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497850"/>
              </p:ext>
            </p:extLst>
          </p:nvPr>
        </p:nvGraphicFramePr>
        <p:xfrm>
          <a:off x="251520" y="1109326"/>
          <a:ext cx="4244186" cy="407676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41251"/>
                <a:gridCol w="1536639"/>
                <a:gridCol w="2366296"/>
              </a:tblGrid>
              <a:tr h="128397">
                <a:tc gridSpan="3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Mechanical Parameter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alibri" panose="020F0502020204030204" pitchFamily="34" charset="0"/>
                        </a:rPr>
                        <a:t>Dimensions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38 cm x 28 cm x 15 cm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System Mass 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~1.2kg</a:t>
                      </a:r>
                      <a:endParaRPr lang="de-DE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alibri" panose="020F0502020204030204" pitchFamily="34" charset="0"/>
                        </a:rPr>
                        <a:t>Velocity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50 cm/sec on vertical ferrous surfaces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alibri" panose="020F0502020204030204" pitchFamily="34" charset="0"/>
                        </a:rPr>
                        <a:t>Actuation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2 x 12 V DC gear motors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alibri" panose="020F0502020204030204" pitchFamily="34" charset="0"/>
                        </a:rPr>
                        <a:t>wheels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2x50 neodymium magnets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63816">
                <a:tc gridSpan="3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On Board Data Handling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On Board Computer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Calibri" panose="020F0502020204030204" pitchFamily="34" charset="0"/>
                        </a:rPr>
                        <a:t>gumstix</a:t>
                      </a: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  <a:latin typeface="Calibri" panose="020F0502020204030204" pitchFamily="34" charset="0"/>
                        </a:rPr>
                        <a:t>Robovero</a:t>
                      </a: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 + </a:t>
                      </a:r>
                      <a:r>
                        <a:rPr lang="en-US" sz="1200" dirty="0" err="1" smtClean="0">
                          <a:effectLst/>
                          <a:latin typeface="Calibri" panose="020F0502020204030204" pitchFamily="34" charset="0"/>
                        </a:rPr>
                        <a:t>AirSTORM</a:t>
                      </a: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 COM</a:t>
                      </a:r>
                    </a:p>
                  </a:txBody>
                  <a:tcPr marL="51435" marR="51435" marT="0" marB="0" anchor="ctr"/>
                </a:tc>
              </a:tr>
              <a:tr h="179336">
                <a:tc gridSpan="3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Communications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alibri" panose="020F0502020204030204" pitchFamily="34" charset="0"/>
                        </a:rPr>
                        <a:t>W-LAN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802.11 b/g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Remote Control 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wireless/</a:t>
                      </a:r>
                      <a:r>
                        <a:rPr lang="en-US" sz="1200" dirty="0" err="1" smtClean="0">
                          <a:effectLst/>
                          <a:latin typeface="Calibri" panose="020F0502020204030204" pitchFamily="34" charset="0"/>
                        </a:rPr>
                        <a:t>WiFi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57994">
                <a:tc gridSpan="3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Power </a:t>
                      </a: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Supply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Primary Battery 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Calibri" panose="020F0502020204030204" pitchFamily="34" charset="0"/>
                        </a:rPr>
                        <a:t>LiPo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: </a:t>
                      </a: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11.1 V - 800 </a:t>
                      </a:r>
                      <a:r>
                        <a:rPr lang="en-US" sz="1200" dirty="0" err="1" smtClean="0">
                          <a:effectLst/>
                          <a:latin typeface="Calibri" panose="020F0502020204030204" pitchFamily="34" charset="0"/>
                        </a:rPr>
                        <a:t>mAh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Bus Voltages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12V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; 5V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Average power 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75W (straight driving)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53725">
                <a:tc gridSpan="3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Navigation Sensors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alibri" panose="020F0502020204030204" pitchFamily="34" charset="0"/>
                        </a:rPr>
                        <a:t>sensors</a:t>
                      </a:r>
                      <a:endParaRPr lang="de-DE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Gyroscope , Accelerometer, Camera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</a:tr>
              <a:tr h="1467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e-DE" sz="1200" b="1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Camera </a:t>
                      </a:r>
                      <a:endParaRPr lang="de-DE" sz="1200" b="1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EGO727: IP </a:t>
                      </a:r>
                      <a:r>
                        <a:rPr lang="de-DE" sz="1200" kern="1200" dirty="0" err="1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video</a:t>
                      </a:r>
                      <a:r>
                        <a:rPr lang="de-DE" sz="120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200" kern="1200" dirty="0" err="1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camera</a:t>
                      </a:r>
                      <a:r>
                        <a:rPr lang="de-DE" sz="120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de-DE" sz="12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772816"/>
            <a:ext cx="3747309" cy="309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7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>
                <a:ea typeface="ＭＳ Ｐゴシック" pitchFamily="34" charset="-128"/>
              </a:rPr>
              <a:t>ZagHexa</a:t>
            </a:r>
            <a:r>
              <a:rPr lang="en-US" sz="2800" dirty="0" smtClean="0">
                <a:ea typeface="ＭＳ Ｐゴシック" pitchFamily="34" charset="-128"/>
              </a:rPr>
              <a:t> Robot (Stage 2)</a:t>
            </a:r>
            <a:endParaRPr lang="de-DE" sz="2800" dirty="0"/>
          </a:p>
        </p:txBody>
      </p:sp>
      <p:sp>
        <p:nvSpPr>
          <p:cNvPr id="11" name="Inhaltsplatzhalter 10"/>
          <p:cNvSpPr>
            <a:spLocks noGrp="1"/>
          </p:cNvSpPr>
          <p:nvPr>
            <p:ph sz="half" idx="1"/>
          </p:nvPr>
        </p:nvSpPr>
        <p:spPr>
          <a:xfrm>
            <a:off x="304800" y="1269107"/>
            <a:ext cx="3481382" cy="3240013"/>
          </a:xfrm>
        </p:spPr>
        <p:txBody>
          <a:bodyPr/>
          <a:lstStyle/>
          <a:p>
            <a:r>
              <a:rPr lang="en-US" sz="1800" dirty="0" smtClean="0"/>
              <a:t>Technical Data</a:t>
            </a:r>
          </a:p>
          <a:p>
            <a:pPr lvl="1"/>
            <a:r>
              <a:rPr lang="en-US" sz="1800" dirty="0" smtClean="0"/>
              <a:t>Weight: 	1.2kg</a:t>
            </a:r>
          </a:p>
          <a:p>
            <a:pPr lvl="1"/>
            <a:r>
              <a:rPr lang="en-US" sz="1800" dirty="0" smtClean="0"/>
              <a:t>Size:	 38 x 28 x 15cm </a:t>
            </a:r>
          </a:p>
          <a:p>
            <a:pPr lvl="1"/>
            <a:r>
              <a:rPr lang="en-US" sz="1800" dirty="0" smtClean="0"/>
              <a:t>Speed: 	50cm/sec</a:t>
            </a:r>
          </a:p>
          <a:p>
            <a:pPr lvl="1"/>
            <a:r>
              <a:rPr lang="en-US" sz="1800" dirty="0" smtClean="0"/>
              <a:t>Battery:	11.1V /800mAh</a:t>
            </a:r>
          </a:p>
          <a:p>
            <a:pPr lvl="1"/>
            <a:r>
              <a:rPr lang="en-US" sz="1800" dirty="0" smtClean="0"/>
              <a:t>Autonomy: 30 min</a:t>
            </a:r>
          </a:p>
          <a:p>
            <a:pPr lvl="1"/>
            <a:r>
              <a:rPr lang="en-US" sz="1800" dirty="0" smtClean="0"/>
              <a:t>Control: 	35MHz</a:t>
            </a:r>
          </a:p>
          <a:p>
            <a:pPr lvl="1"/>
            <a:r>
              <a:rPr lang="en-US" sz="1800" dirty="0" smtClean="0"/>
              <a:t>Payload: 	2 Cameras, LED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124744"/>
            <a:ext cx="5749026" cy="47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9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graphicFrame>
        <p:nvGraphicFramePr>
          <p:cNvPr id="4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209327"/>
              </p:ext>
            </p:extLst>
          </p:nvPr>
        </p:nvGraphicFramePr>
        <p:xfrm>
          <a:off x="611560" y="1268760"/>
          <a:ext cx="7560839" cy="4032448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{9DCAF9ED-07DC-4A11-8D7F-57B35C25682E}</a:tableStyleId>
              </a:tblPr>
              <a:tblGrid>
                <a:gridCol w="7560839"/>
              </a:tblGrid>
              <a:tr h="4032448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This paper describes: 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The design and control of a magnetic wall-climbing robot: </a:t>
                      </a:r>
                    </a:p>
                    <a:p>
                      <a:pPr marL="0" marR="0" lvl="2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ZagHexa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Robot</a:t>
                      </a:r>
                    </a:p>
                    <a:p>
                      <a:pPr marL="542925" marR="0" lvl="3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6223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Remotely operated lightweight robot </a:t>
                      </a:r>
                    </a:p>
                    <a:p>
                      <a:pPr marL="542925" marR="0" lvl="3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6223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Hexapods  able to detect land mines, traverse rocky</a:t>
                      </a:r>
                      <a:r>
                        <a:rPr lang="en-US" sz="1600" b="0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and</a:t>
                      </a:r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unstable terrain.</a:t>
                      </a:r>
                    </a:p>
                    <a:p>
                      <a:pPr marL="542925" marR="0" lvl="3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6223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The design of the robot and its building subsystems </a:t>
                      </a:r>
                    </a:p>
                    <a:p>
                      <a:pPr marL="542925" marR="0" lvl="3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6223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Legged design improves climbing behavior on uneven walls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our approach of how the robot is controlled and localized to </a:t>
                      </a:r>
                    </a:p>
                    <a:p>
                      <a:pPr marL="542925" marR="0" lvl="3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6223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provide real-time 3D pose.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187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1196752"/>
            <a:ext cx="8534400" cy="1656184"/>
          </a:xfrm>
        </p:spPr>
        <p:txBody>
          <a:bodyPr/>
          <a:lstStyle/>
          <a:p>
            <a:r>
              <a:rPr lang="en-US" dirty="0" smtClean="0"/>
              <a:t>Autonomous Robot</a:t>
            </a:r>
          </a:p>
          <a:p>
            <a:r>
              <a:rPr lang="en-US" dirty="0" smtClean="0"/>
              <a:t>Improve ability to climb on rusty surfaces</a:t>
            </a:r>
          </a:p>
          <a:p>
            <a:r>
              <a:rPr lang="en-US" dirty="0" smtClean="0"/>
              <a:t>Further test with localization techniques</a:t>
            </a:r>
          </a:p>
          <a:p>
            <a:r>
              <a:rPr lang="en-US" dirty="0" smtClean="0"/>
              <a:t>Include Computer Vision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4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5220072" y="2844766"/>
            <a:ext cx="3672408" cy="1232306"/>
          </a:xfrm>
        </p:spPr>
        <p:txBody>
          <a:bodyPr/>
          <a:lstStyle/>
          <a:p>
            <a:pPr>
              <a:spcAft>
                <a:spcPts val="0"/>
              </a:spcAft>
              <a:tabLst>
                <a:tab pos="3429000" algn="ctr"/>
              </a:tabLst>
            </a:pPr>
            <a:r>
              <a:rPr lang="en-A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Computer and System Engineering Dept. </a:t>
            </a:r>
            <a:r>
              <a:rPr lang="en-A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Faculty </a:t>
            </a:r>
            <a:r>
              <a:rPr lang="en-A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Engineering, </a:t>
            </a:r>
            <a:endParaRPr lang="en-AU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3429000" algn="ctr"/>
              </a:tabLst>
            </a:pPr>
            <a:r>
              <a:rPr lang="en-AU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Zagazig</a:t>
            </a:r>
            <a:r>
              <a:rPr lang="en-A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A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University, </a:t>
            </a:r>
            <a:endParaRPr lang="en-AU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3429000" algn="ctr"/>
              </a:tabLst>
            </a:pPr>
            <a:r>
              <a:rPr lang="en-AU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Sharkia</a:t>
            </a:r>
            <a:r>
              <a:rPr lang="en-A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Egypt</a:t>
            </a:r>
            <a:endParaRPr lang="en-US" sz="1600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791580" y="2117418"/>
            <a:ext cx="3368964" cy="771522"/>
          </a:xfrm>
        </p:spPr>
        <p:txBody>
          <a:bodyPr/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5" name="Rectangle 4"/>
          <p:cNvSpPr/>
          <p:nvPr/>
        </p:nvSpPr>
        <p:spPr>
          <a:xfrm>
            <a:off x="793248" y="3140968"/>
            <a:ext cx="29158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3429000" algn="ctr"/>
              </a:tabLst>
            </a:pPr>
            <a:r>
              <a:rPr lang="en-GB" sz="11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Dr.</a:t>
            </a:r>
            <a:r>
              <a:rPr lang="en-GB" sz="11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GB" sz="1100" i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Ing</a:t>
            </a:r>
            <a:r>
              <a:rPr lang="en-GB" sz="11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. </a:t>
            </a:r>
            <a:r>
              <a:rPr lang="en-AU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Mohammed </a:t>
            </a:r>
            <a:r>
              <a:rPr lang="en-AU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Nour</a:t>
            </a:r>
            <a:endParaRPr lang="en-AU" b="1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>
              <a:spcAft>
                <a:spcPts val="0"/>
              </a:spcAft>
              <a:tabLst>
                <a:tab pos="3429000" algn="ctr"/>
              </a:tabLst>
            </a:pPr>
            <a:endParaRPr lang="en-AU" sz="1200" i="1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>
              <a:spcAft>
                <a:spcPts val="0"/>
              </a:spcAft>
              <a:tabLst>
                <a:tab pos="3429000" algn="ctr"/>
              </a:tabLst>
            </a:pPr>
            <a:r>
              <a:rPr lang="en-AU" sz="1200" i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mnahmed@eng.zu.edu.eg</a:t>
            </a:r>
            <a:endParaRPr lang="en-AU" sz="12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>
              <a:spcAft>
                <a:spcPts val="0"/>
              </a:spcAft>
              <a:tabLst>
                <a:tab pos="3429000" algn="ctr"/>
              </a:tabLst>
            </a:pPr>
            <a:r>
              <a:rPr lang="en-AU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https://</a:t>
            </a:r>
            <a:r>
              <a:rPr lang="en-AU" sz="12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mnourgwad.github.io</a:t>
            </a:r>
            <a:endParaRPr lang="en-AU" sz="12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>
              <a:spcAft>
                <a:spcPts val="0"/>
              </a:spcAft>
              <a:tabLst>
                <a:tab pos="3429000" algn="ctr"/>
              </a:tabLst>
            </a:pPr>
            <a:endParaRPr lang="en-AU" b="1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10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944724"/>
            <a:ext cx="6939483" cy="37804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1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</a:t>
            </a:r>
          </a:p>
        </p:txBody>
      </p:sp>
      <p:graphicFrame>
        <p:nvGraphicFramePr>
          <p:cNvPr id="9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829097"/>
              </p:ext>
            </p:extLst>
          </p:nvPr>
        </p:nvGraphicFramePr>
        <p:xfrm>
          <a:off x="827584" y="1556792"/>
          <a:ext cx="7560840" cy="1275588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{9DCAF9ED-07DC-4A11-8D7F-57B35C25682E}</a:tableStyleId>
              </a:tblPr>
              <a:tblGrid>
                <a:gridCol w="7560840"/>
              </a:tblGrid>
              <a:tr h="854964">
                <a:tc>
                  <a:txBody>
                    <a:bodyPr/>
                    <a:lstStyle/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200" b="0" kern="1200" dirty="0" err="1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ZagHexa</a:t>
                      </a:r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is an eighteen DOF (degree of freedom) hexapod robot. 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The three DOF leg design means this robot can walk in any direction (both translate and rotate) as well as tilt its body   in place. 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Our main goal is to produce an efficient walking machine that is designed and built with performance suitable for as many as possible applications. 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200" b="0" kern="1200" dirty="0" err="1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ZagHexa</a:t>
                      </a:r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is based on the well-known Robots Operating System (ROS) to be as distributed and modular as possible.</a:t>
                      </a:r>
                      <a:endParaRPr lang="en-US" sz="1100" b="0" kern="12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222066"/>
              </p:ext>
            </p:extLst>
          </p:nvPr>
        </p:nvGraphicFramePr>
        <p:xfrm>
          <a:off x="791580" y="3284985"/>
          <a:ext cx="7560839" cy="2124808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{9DCAF9ED-07DC-4A11-8D7F-57B35C25682E}</a:tableStyleId>
              </a:tblPr>
              <a:tblGrid>
                <a:gridCol w="7560839"/>
              </a:tblGrid>
              <a:tr h="2124808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This paper describes: 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The design and control hexapod robot: </a:t>
                      </a:r>
                      <a:r>
                        <a:rPr lang="en-US" sz="1200" b="1" kern="1200" dirty="0" err="1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ZagHexa</a:t>
                      </a:r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.</a:t>
                      </a:r>
                    </a:p>
                    <a:p>
                      <a:pPr marL="542925" marR="0" lvl="3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6223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Remotely operated lightweight robot </a:t>
                      </a:r>
                    </a:p>
                    <a:p>
                      <a:pPr marL="542925" marR="0" lvl="3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6223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Hexapods  able to detect land mines, traverse rocky</a:t>
                      </a:r>
                      <a:r>
                        <a:rPr lang="en-US" sz="1100" b="0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and</a:t>
                      </a:r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unstable terrain.</a:t>
                      </a:r>
                    </a:p>
                    <a:p>
                      <a:pPr marL="542925" marR="0" lvl="3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6223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Carry out simple delivery missions in danger zones.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The design of the robot and its building subsystems </a:t>
                      </a:r>
                    </a:p>
                    <a:p>
                      <a:pPr marL="0" marR="0" lvl="2" indent="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our approach of how the robot is controlled and localized to </a:t>
                      </a:r>
                    </a:p>
                    <a:p>
                      <a:pPr marL="542925" marR="0" lvl="3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6223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provide real-time 3D pose.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29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Mechanical Design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40768"/>
            <a:ext cx="8172400" cy="459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8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Drivetrain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340768"/>
            <a:ext cx="6120680" cy="41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 Model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3" t="5426" r="10183" b="6581"/>
          <a:stretch/>
        </p:blipFill>
        <p:spPr>
          <a:xfrm>
            <a:off x="1331640" y="1412776"/>
            <a:ext cx="6702804" cy="415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3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Chassis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87" y="1057450"/>
            <a:ext cx="5749026" cy="47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3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control systems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196752"/>
            <a:ext cx="5994037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908" y="1044208"/>
            <a:ext cx="1523789" cy="104424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ectangle 23"/>
          <p:cNvSpPr/>
          <p:nvPr/>
        </p:nvSpPr>
        <p:spPr>
          <a:xfrm>
            <a:off x="1751978" y="3298344"/>
            <a:ext cx="4116166" cy="6218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Rectangle 22"/>
          <p:cNvSpPr/>
          <p:nvPr/>
        </p:nvSpPr>
        <p:spPr>
          <a:xfrm>
            <a:off x="1769950" y="2094662"/>
            <a:ext cx="4098193" cy="6218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640"/>
            <a:ext cx="6939483" cy="36847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1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Design and Control</a:t>
            </a:r>
          </a:p>
        </p:txBody>
      </p:sp>
      <p:sp>
        <p:nvSpPr>
          <p:cNvPr id="6" name="Rectangle 5"/>
          <p:cNvSpPr/>
          <p:nvPr/>
        </p:nvSpPr>
        <p:spPr>
          <a:xfrm>
            <a:off x="1835696" y="1412776"/>
            <a:ext cx="2202506" cy="3576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sz="1050" dirty="0" err="1" smtClean="0">
                <a:latin typeface="Calibri" panose="020F0502020204030204" pitchFamily="34" charset="0"/>
              </a:rPr>
              <a:t>ZagHexa</a:t>
            </a:r>
            <a:r>
              <a:rPr lang="en-US" sz="1050" dirty="0" smtClean="0">
                <a:latin typeface="Calibri" panose="020F0502020204030204" pitchFamily="34" charset="0"/>
              </a:rPr>
              <a:t> </a:t>
            </a:r>
            <a:r>
              <a:rPr lang="en-US" sz="1050" dirty="0">
                <a:latin typeface="Calibri" panose="020F0502020204030204" pitchFamily="34" charset="0"/>
              </a:rPr>
              <a:t>onboard subsystems</a:t>
            </a:r>
          </a:p>
        </p:txBody>
      </p:sp>
      <p:sp>
        <p:nvSpPr>
          <p:cNvPr id="9" name="Rectangle 8"/>
          <p:cNvSpPr/>
          <p:nvPr/>
        </p:nvSpPr>
        <p:spPr>
          <a:xfrm>
            <a:off x="1835697" y="2138033"/>
            <a:ext cx="1014374" cy="4816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>
                <a:latin typeface="Calibri" panose="020F0502020204030204" pitchFamily="34" charset="0"/>
              </a:rPr>
              <a:t>control node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1053947" y="4196536"/>
            <a:ext cx="837941" cy="3780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Calibri" panose="020F0502020204030204" pitchFamily="34" charset="0"/>
              </a:rPr>
              <a:t>Operator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07704" y="4221088"/>
            <a:ext cx="2214245" cy="378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Calibri" panose="020F0502020204030204" pitchFamily="34" charset="0"/>
              </a:rPr>
              <a:t>Control Station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15816" y="2135495"/>
            <a:ext cx="1122386" cy="49851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 smtClean="0">
                <a:latin typeface="Calibri" panose="020F0502020204030204" pitchFamily="34" charset="0"/>
              </a:rPr>
              <a:t>Sensors and camera nodes</a:t>
            </a:r>
            <a:endParaRPr lang="en-US" sz="1050" dirty="0">
              <a:latin typeface="Calibri" panose="020F0502020204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4077072"/>
            <a:ext cx="872150" cy="6415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16200000">
            <a:off x="742612" y="3051209"/>
            <a:ext cx="128378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dk1"/>
                </a:solidFill>
                <a:latin typeface="Calibri" panose="020F0502020204030204" pitchFamily="34" charset="0"/>
              </a:rPr>
              <a:t>Remote Control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42883" y="2904912"/>
            <a:ext cx="13981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dk1"/>
                </a:solidFill>
                <a:latin typeface="Calibri" panose="020F0502020204030204" pitchFamily="34" charset="0"/>
              </a:rPr>
              <a:t>Wireless Transmission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768" y="2158233"/>
            <a:ext cx="405410" cy="116516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835696" y="3421476"/>
            <a:ext cx="2202506" cy="3341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>
                <a:latin typeface="Calibri" panose="020F0502020204030204" pitchFamily="34" charset="0"/>
              </a:rPr>
              <a:t>GUI, Control &amp; 3D Position Tracker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6" b="15958"/>
          <a:stretch/>
        </p:blipFill>
        <p:spPr>
          <a:xfrm>
            <a:off x="1230733" y="4851939"/>
            <a:ext cx="463147" cy="371558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2310010" y="2644288"/>
            <a:ext cx="0" cy="654056"/>
          </a:xfrm>
          <a:prstGeom prst="straightConnector1">
            <a:avLst/>
          </a:prstGeom>
          <a:ln w="66675">
            <a:solidFill>
              <a:srgbClr val="2E3917"/>
            </a:solidFill>
            <a:prstDash val="sysDot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650012" y="2716555"/>
            <a:ext cx="10148" cy="683816"/>
          </a:xfrm>
          <a:prstGeom prst="straightConnector1">
            <a:avLst/>
          </a:prstGeom>
          <a:ln w="66675">
            <a:solidFill>
              <a:srgbClr val="2E3917"/>
            </a:solidFill>
            <a:prstDash val="sysDot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086970" y="3920239"/>
            <a:ext cx="2" cy="290222"/>
          </a:xfrm>
          <a:prstGeom prst="straightConnector1">
            <a:avLst/>
          </a:prstGeom>
          <a:ln w="66675">
            <a:solidFill>
              <a:schemeClr val="accent6">
                <a:lumMod val="50000"/>
              </a:schemeClr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606154" y="1770399"/>
            <a:ext cx="0" cy="365096"/>
          </a:xfrm>
          <a:prstGeom prst="straightConnector1">
            <a:avLst/>
          </a:prstGeom>
          <a:ln w="66675">
            <a:solidFill>
              <a:schemeClr val="tx2">
                <a:lumMod val="75000"/>
              </a:schemeClr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310010" y="1770399"/>
            <a:ext cx="0" cy="324263"/>
          </a:xfrm>
          <a:prstGeom prst="straightConnector1">
            <a:avLst/>
          </a:prstGeom>
          <a:ln w="66675">
            <a:solidFill>
              <a:schemeClr val="tx2">
                <a:lumMod val="75000"/>
              </a:schemeClr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10" idx="3"/>
            <a:endCxn id="23" idx="1"/>
          </p:cNvCxnSpPr>
          <p:nvPr/>
        </p:nvCxnSpPr>
        <p:spPr>
          <a:xfrm rot="5400000" flipH="1" flipV="1">
            <a:off x="840945" y="3037583"/>
            <a:ext cx="1560977" cy="297033"/>
          </a:xfrm>
          <a:prstGeom prst="bentConnector2">
            <a:avLst/>
          </a:prstGeom>
          <a:ln>
            <a:prstDash val="sysDot"/>
            <a:tailEnd type="stealt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" idx="2"/>
            <a:endCxn id="12" idx="1"/>
          </p:cNvCxnSpPr>
          <p:nvPr/>
        </p:nvCxnSpPr>
        <p:spPr>
          <a:xfrm>
            <a:off x="1661939" y="4385557"/>
            <a:ext cx="245765" cy="24697"/>
          </a:xfrm>
          <a:prstGeom prst="straightConnector1">
            <a:avLst/>
          </a:prstGeom>
          <a:ln>
            <a:prstDash val="sysDot"/>
            <a:tailEnd type="stealt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95" y="3757527"/>
            <a:ext cx="405410" cy="11651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6012160" y="2060848"/>
            <a:ext cx="648072" cy="6218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sz="1050" dirty="0" smtClean="0">
                <a:latin typeface="Calibri" panose="020F0502020204030204" pitchFamily="34" charset="0"/>
              </a:rPr>
              <a:t>Android</a:t>
            </a:r>
            <a:endParaRPr lang="en-US" sz="1050" dirty="0"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2056" y="2168881"/>
            <a:ext cx="481485" cy="3988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0" t="13776" r="19071" b="13250"/>
          <a:stretch/>
        </p:blipFill>
        <p:spPr>
          <a:xfrm>
            <a:off x="6876256" y="2132856"/>
            <a:ext cx="300269" cy="35699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6532" y="3360902"/>
            <a:ext cx="481485" cy="39881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-1" r="22001" b="29059"/>
          <a:stretch/>
        </p:blipFill>
        <p:spPr>
          <a:xfrm>
            <a:off x="4616347" y="3360902"/>
            <a:ext cx="288032" cy="28058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-1" r="22001" b="29059"/>
          <a:stretch/>
        </p:blipFill>
        <p:spPr>
          <a:xfrm>
            <a:off x="4589904" y="2337977"/>
            <a:ext cx="288032" cy="280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204864"/>
            <a:ext cx="694074" cy="386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429000"/>
            <a:ext cx="648072" cy="36101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940152" y="3284984"/>
            <a:ext cx="648072" cy="6218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sz="1050" dirty="0" smtClean="0">
                <a:latin typeface="Calibri" panose="020F0502020204030204" pitchFamily="34" charset="0"/>
              </a:rPr>
              <a:t>Android</a:t>
            </a:r>
            <a:endParaRPr lang="en-US" sz="1050" dirty="0">
              <a:latin typeface="Calibri" panose="020F0502020204030204" pitchFamily="34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0" t="13776" r="19071" b="13250"/>
          <a:stretch/>
        </p:blipFill>
        <p:spPr>
          <a:xfrm>
            <a:off x="6804248" y="3429000"/>
            <a:ext cx="300269" cy="35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7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9" grpId="0" animBg="1"/>
      <p:bldP spid="10" grpId="0" animBg="1"/>
      <p:bldP spid="14" grpId="0" animBg="1"/>
      <p:bldP spid="19" grpId="0"/>
      <p:bldP spid="20" grpId="0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79580" y="2407153"/>
            <a:ext cx="3072686" cy="6989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5875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Rectangle 22"/>
          <p:cNvSpPr/>
          <p:nvPr/>
        </p:nvSpPr>
        <p:spPr>
          <a:xfrm>
            <a:off x="4187446" y="2410914"/>
            <a:ext cx="3336882" cy="6951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5875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6939483" cy="3684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1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Design and Control</a:t>
            </a:r>
          </a:p>
        </p:txBody>
      </p:sp>
      <p:sp>
        <p:nvSpPr>
          <p:cNvPr id="9" name="Rectangle 8"/>
          <p:cNvSpPr/>
          <p:nvPr/>
        </p:nvSpPr>
        <p:spPr>
          <a:xfrm>
            <a:off x="5106486" y="2507644"/>
            <a:ext cx="1014374" cy="4816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 smtClean="0">
                <a:latin typeface="Calibri" panose="020F0502020204030204" pitchFamily="34" charset="0"/>
              </a:rPr>
              <a:t>Control </a:t>
            </a:r>
            <a:r>
              <a:rPr lang="en-US" sz="1050" dirty="0">
                <a:latin typeface="Calibri" panose="020F0502020204030204" pitchFamily="34" charset="0"/>
              </a:rPr>
              <a:t>node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48323" y="3381230"/>
            <a:ext cx="837941" cy="3780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Calibri" panose="020F0502020204030204" pitchFamily="34" charset="0"/>
              </a:rPr>
              <a:t>Operator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22227" y="3372717"/>
            <a:ext cx="1940042" cy="378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Calibri" panose="020F0502020204030204" pitchFamily="34" charset="0"/>
              </a:rPr>
              <a:t>Control Station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6606" y="2505106"/>
            <a:ext cx="1122386" cy="498513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 smtClean="0">
                <a:latin typeface="Calibri" panose="020F0502020204030204" pitchFamily="34" charset="0"/>
              </a:rPr>
              <a:t>Sensors and camera nodes</a:t>
            </a:r>
            <a:endParaRPr lang="en-US" sz="1050" dirty="0">
              <a:latin typeface="Calibri" panose="020F0502020204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23" y="3297041"/>
            <a:ext cx="846093" cy="622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/>
          <p:cNvSpPr/>
          <p:nvPr/>
        </p:nvSpPr>
        <p:spPr>
          <a:xfrm>
            <a:off x="4602590" y="3331049"/>
            <a:ext cx="1283782" cy="2539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dk1"/>
                </a:solidFill>
                <a:latin typeface="Calibri" panose="020F0502020204030204" pitchFamily="34" charset="0"/>
              </a:rPr>
              <a:t>Remote Control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81120" y="2551287"/>
            <a:ext cx="930063" cy="4154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1050" dirty="0">
                <a:solidFill>
                  <a:schemeClr val="dk1"/>
                </a:solidFill>
                <a:latin typeface="Calibri" panose="020F0502020204030204" pitchFamily="34" charset="0"/>
              </a:rPr>
              <a:t>Wireless</a:t>
            </a:r>
          </a:p>
          <a:p>
            <a:pPr algn="ctr"/>
            <a:r>
              <a:rPr lang="en-US" sz="1050" dirty="0">
                <a:solidFill>
                  <a:schemeClr val="dk1"/>
                </a:solidFill>
                <a:latin typeface="Calibri" panose="020F0502020204030204" pitchFamily="34" charset="0"/>
              </a:rPr>
              <a:t> Transmission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04" y="2724332"/>
            <a:ext cx="405410" cy="116516"/>
          </a:xfrm>
          <a:prstGeom prst="rect">
            <a:avLst/>
          </a:prstGeom>
          <a:effectLst/>
        </p:spPr>
      </p:pic>
      <p:sp>
        <p:nvSpPr>
          <p:cNvPr id="25" name="Rectangle 24"/>
          <p:cNvSpPr/>
          <p:nvPr/>
        </p:nvSpPr>
        <p:spPr>
          <a:xfrm>
            <a:off x="357643" y="2583732"/>
            <a:ext cx="2094494" cy="3341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>
                <a:latin typeface="Calibri" panose="020F0502020204030204" pitchFamily="34" charset="0"/>
              </a:rPr>
              <a:t>GUI, Control &amp; 3D Position Tracker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6" b="15958"/>
          <a:stretch/>
        </p:blipFill>
        <p:spPr>
          <a:xfrm>
            <a:off x="4670697" y="3631574"/>
            <a:ext cx="772293" cy="619569"/>
          </a:xfrm>
          <a:prstGeom prst="rect">
            <a:avLst/>
          </a:prstGeom>
          <a:effectLst/>
        </p:spPr>
      </p:pic>
      <p:cxnSp>
        <p:nvCxnSpPr>
          <p:cNvPr id="29" name="Straight Arrow Connector 28"/>
          <p:cNvCxnSpPr/>
          <p:nvPr/>
        </p:nvCxnSpPr>
        <p:spPr>
          <a:xfrm>
            <a:off x="3352266" y="2538471"/>
            <a:ext cx="835180" cy="1881"/>
          </a:xfrm>
          <a:prstGeom prst="straightConnector1">
            <a:avLst/>
          </a:prstGeom>
          <a:ln w="66675">
            <a:solidFill>
              <a:srgbClr val="2E3917"/>
            </a:solidFill>
            <a:prstDash val="sysDot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3352266" y="2970519"/>
            <a:ext cx="835180" cy="1881"/>
          </a:xfrm>
          <a:prstGeom prst="straightConnector1">
            <a:avLst/>
          </a:prstGeom>
          <a:ln w="66675">
            <a:solidFill>
              <a:srgbClr val="2E3917"/>
            </a:solidFill>
            <a:prstDash val="sysDot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182647" y="3082495"/>
            <a:ext cx="2" cy="290222"/>
          </a:xfrm>
          <a:prstGeom prst="straightConnector1">
            <a:avLst/>
          </a:prstGeom>
          <a:ln w="66675">
            <a:solidFill>
              <a:schemeClr val="accent6">
                <a:lumMod val="50000"/>
              </a:schemeClr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6444208" y="3082495"/>
            <a:ext cx="0" cy="324263"/>
          </a:xfrm>
          <a:prstGeom prst="straightConnector1">
            <a:avLst/>
          </a:prstGeom>
          <a:ln w="66675">
            <a:solidFill>
              <a:schemeClr val="tx2">
                <a:lumMod val="75000"/>
              </a:schemeClr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10" idx="3"/>
            <a:endCxn id="9" idx="2"/>
          </p:cNvCxnSpPr>
          <p:nvPr/>
        </p:nvCxnSpPr>
        <p:spPr>
          <a:xfrm flipV="1">
            <a:off x="4486264" y="2989268"/>
            <a:ext cx="1127410" cy="580983"/>
          </a:xfrm>
          <a:prstGeom prst="bentConnector2">
            <a:avLst/>
          </a:prstGeom>
          <a:ln>
            <a:prstDash val="sysDot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12" y="2699440"/>
            <a:ext cx="405410" cy="116516"/>
          </a:xfrm>
          <a:prstGeom prst="rect">
            <a:avLst/>
          </a:prstGeom>
          <a:effectLst/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934" y="2567670"/>
            <a:ext cx="1570359" cy="13237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6084168" y="3429000"/>
            <a:ext cx="1386385" cy="4477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sz="1050" dirty="0" err="1" smtClean="0">
                <a:latin typeface="Calibri" panose="020F0502020204030204" pitchFamily="34" charset="0"/>
              </a:rPr>
              <a:t>ZagHexa</a:t>
            </a:r>
            <a:r>
              <a:rPr lang="en-US" sz="1050" dirty="0" smtClean="0">
                <a:latin typeface="Calibri" panose="020F0502020204030204" pitchFamily="34" charset="0"/>
              </a:rPr>
              <a:t> </a:t>
            </a:r>
            <a:r>
              <a:rPr lang="en-US" sz="1050" dirty="0">
                <a:latin typeface="Calibri" panose="020F0502020204030204" pitchFamily="34" charset="0"/>
              </a:rPr>
              <a:t>onboard subsystems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7020272" y="3106101"/>
            <a:ext cx="0" cy="365096"/>
          </a:xfrm>
          <a:prstGeom prst="straightConnector1">
            <a:avLst/>
          </a:prstGeom>
          <a:ln w="66675">
            <a:solidFill>
              <a:schemeClr val="tx2">
                <a:lumMod val="75000"/>
              </a:schemeClr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3768" y="2564904"/>
            <a:ext cx="360040" cy="29822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4008" y="2564904"/>
            <a:ext cx="481485" cy="3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7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9" grpId="0" animBg="1"/>
      <p:bldP spid="10" grpId="0" animBg="1"/>
      <p:bldP spid="14" grpId="0" animBg="1"/>
      <p:bldP spid="19" grpId="0"/>
      <p:bldP spid="20" grpId="0"/>
      <p:bldP spid="25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577</Words>
  <Application>Microsoft Office PowerPoint</Application>
  <PresentationFormat>On-screen Show (4:3)</PresentationFormat>
  <Paragraphs>172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ＭＳ Ｐゴシック</vt:lpstr>
      <vt:lpstr>PMingLiU</vt:lpstr>
      <vt:lpstr>SimSun</vt:lpstr>
      <vt:lpstr>Arial</vt:lpstr>
      <vt:lpstr>Calibri</vt:lpstr>
      <vt:lpstr>Symbol</vt:lpstr>
      <vt:lpstr>Times</vt:lpstr>
      <vt:lpstr>Times New Roman</vt:lpstr>
      <vt:lpstr>Wingdings</vt:lpstr>
      <vt:lpstr>Default Design</vt:lpstr>
      <vt:lpstr>ZagHexa: Design, Construction and Control of a Hexapod Walking Robot</vt:lpstr>
      <vt:lpstr>Abstract</vt:lpstr>
      <vt:lpstr>General Mechanical Design</vt:lpstr>
      <vt:lpstr>Drivetrain</vt:lpstr>
      <vt:lpstr>CAD Model</vt:lpstr>
      <vt:lpstr>Chassis</vt:lpstr>
      <vt:lpstr>Outline of control systems</vt:lpstr>
      <vt:lpstr>System Design and Control</vt:lpstr>
      <vt:lpstr>System Design and Control</vt:lpstr>
      <vt:lpstr>System Design and Control</vt:lpstr>
      <vt:lpstr>System Design and Control</vt:lpstr>
      <vt:lpstr>ZagHexa: System Overview</vt:lpstr>
      <vt:lpstr>ZagHexa Robot (Stage 2)</vt:lpstr>
      <vt:lpstr>Conclusion</vt:lpstr>
      <vt:lpstr>Future work</vt:lpstr>
      <vt:lpstr>Thank you</vt:lpstr>
    </vt:vector>
  </TitlesOfParts>
  <Company>DFKI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Terramechanics and Experiments</dc:title>
  <dc:subject>Projectday20111215</dc:subject>
  <dc:creator>Mohammed Ahmed</dc:creator>
  <cp:lastModifiedBy>AfcCom</cp:lastModifiedBy>
  <cp:revision>718</cp:revision>
  <dcterms:created xsi:type="dcterms:W3CDTF">2010-12-02T11:43:37Z</dcterms:created>
  <dcterms:modified xsi:type="dcterms:W3CDTF">2017-06-21T05:25:36Z</dcterms:modified>
</cp:coreProperties>
</file>